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1dd1b7e87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31dd1b7e874_0_1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2049af591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5" name="Google Shape;215;g32049af591e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2049af591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32049af591e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2049af591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3" name="Google Shape;243;g32049af591e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2049af591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7" name="Google Shape;257;g32049af591e_0_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2049af591e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1" name="Google Shape;271;g32049af591e_0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:notes"/>
          <p:cNvSpPr/>
          <p:nvPr>
            <p:ph idx="2" type="sldImg"/>
          </p:nvPr>
        </p:nvSpPr>
        <p:spPr>
          <a:xfrm>
            <a:off x="382587" y="685800"/>
            <a:ext cx="6094412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4d15efd57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294d15efd57_3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a3c47121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g1ea3c471214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dd1b7e87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g31dd1b7e874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dd1b7e87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31dd1b7e874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dd1b7e874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7" name="Google Shape;147;g31dd1b7e874_0_1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2049af591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g32049af591e_0_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2049af591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32049af591e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1dd1b7e87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g31dd1b7e874_0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1" name="Google Shape;71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3" name="Google Shape;73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b="0" i="0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3"/>
          <p:cNvPicPr preferRelativeResize="0"/>
          <p:nvPr/>
        </p:nvPicPr>
        <p:blipFill rotWithShape="1">
          <a:blip r:embed="rId3">
            <a:alphaModFix/>
          </a:blip>
          <a:srcRect b="0" l="0" r="0" t="18810"/>
          <a:stretch/>
        </p:blipFill>
        <p:spPr>
          <a:xfrm>
            <a:off x="0" y="0"/>
            <a:ext cx="12192000" cy="55678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 txBox="1"/>
          <p:nvPr/>
        </p:nvSpPr>
        <p:spPr>
          <a:xfrm>
            <a:off x="0" y="4221162"/>
            <a:ext cx="12192000" cy="2681400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rgbClr val="002D4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35226" y="5567800"/>
            <a:ext cx="3280850" cy="8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/>
          <p:nvPr/>
        </p:nvSpPr>
        <p:spPr>
          <a:xfrm>
            <a:off x="-10925" y="4176700"/>
            <a:ext cx="12213300" cy="890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627F"/>
              </a:buClr>
              <a:buSzPts val="3600"/>
              <a:buFont typeface="Roboto"/>
              <a:buNone/>
            </a:pPr>
            <a:r>
              <a:rPr b="1" i="0" lang="en-US" sz="3600" u="none" cap="none" strike="noStrike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Tema </a:t>
            </a:r>
            <a:r>
              <a:rPr b="1" lang="en-US" sz="3600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4-3</a:t>
            </a:r>
            <a:r>
              <a:rPr b="1" i="0" lang="en-US" sz="3600" u="none" cap="none" strike="noStrike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b="1" lang="en-US" sz="3600">
                <a:solidFill>
                  <a:srgbClr val="08627F"/>
                </a:solidFill>
                <a:latin typeface="Roboto"/>
                <a:ea typeface="Roboto"/>
                <a:cs typeface="Roboto"/>
                <a:sym typeface="Roboto"/>
              </a:rPr>
              <a:t> Control de flujo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Permiten repetir bloques de código mediante condiciones o contadores</a:t>
            </a:r>
            <a:endParaRPr b="1" sz="23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300">
              <a:solidFill>
                <a:srgbClr val="22627E"/>
              </a:solidFill>
            </a:endParaRPr>
          </a:p>
          <a:p>
            <a:pPr indent="-215900" lvl="0" marL="2286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do…while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for…in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for…of</a:t>
            </a:r>
            <a:endParaRPr b="1" sz="23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204" name="Google Shape;204;p22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Bucles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2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206" name="Google Shape;206;p22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2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2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2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0" name="Google Shape;210;p22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8250" y="990600"/>
            <a:ext cx="48768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For</a:t>
            </a:r>
            <a:endParaRPr b="1" sz="23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300">
              <a:solidFill>
                <a:srgbClr val="22627E"/>
              </a:solidFill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Cuando sabemos de antemano el número de repeticiones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Sintaxis</a:t>
            </a:r>
            <a:endParaRPr b="1"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Inicialización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Condición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Actualización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Bloque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218" name="Google Shape;218;p23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Bucles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9" name="Google Shape;219;p23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220" name="Google Shape;220;p23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4" name="Google Shape;224;p23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4550" y="2431175"/>
            <a:ext cx="5232901" cy="2319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While</a:t>
            </a:r>
            <a:endParaRPr b="1" sz="23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300">
              <a:solidFill>
                <a:srgbClr val="22627E"/>
              </a:solidFill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Se repite indefinidamente mientras se cumpla la condición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Cuidado con los bucles infinitos!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Sintaxis</a:t>
            </a:r>
            <a:endParaRPr b="1"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Condición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Bloque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232" name="Google Shape;232;p24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Bucles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3" name="Google Shape;233;p24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234" name="Google Shape;234;p24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4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24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24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" name="Google Shape;238;p24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0050" y="1547200"/>
            <a:ext cx="5467401" cy="3763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Do… While</a:t>
            </a:r>
            <a:endParaRPr b="1" sz="23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300">
              <a:solidFill>
                <a:srgbClr val="22627E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Se repite indefinidamente mientras se cumpla la condición pero al menos se ejecuta una vez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Sintaxis</a:t>
            </a:r>
            <a:endParaRPr b="1" sz="2000">
              <a:solidFill>
                <a:srgbClr val="22627E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do </a:t>
            </a:r>
            <a:endParaRPr b="1" sz="1900"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Bloque</a:t>
            </a:r>
            <a:endParaRPr b="1" sz="1900"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Condición</a:t>
            </a:r>
            <a:endParaRPr b="1" sz="23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246" name="Google Shape;246;p25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Bucles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" name="Google Shape;247;p25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248" name="Google Shape;248;p25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5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5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5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2" name="Google Shape;252;p25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9800" y="2637550"/>
            <a:ext cx="5445249" cy="15829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For…In</a:t>
            </a:r>
            <a:endParaRPr b="1" sz="23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300">
              <a:solidFill>
                <a:srgbClr val="22627E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Se utiliza para iterar las propiedades de un objeto.</a:t>
            </a:r>
            <a:br>
              <a:rPr lang="en-US" sz="2000">
                <a:solidFill>
                  <a:srgbClr val="22627E"/>
                </a:solidFill>
              </a:rPr>
            </a:b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Sintaxis</a:t>
            </a:r>
            <a:endParaRPr b="1" sz="2000">
              <a:solidFill>
                <a:srgbClr val="22627E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1900"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Clave</a:t>
            </a:r>
            <a:endParaRPr b="1" sz="1900"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in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Objeto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Bloque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260" name="Google Shape;260;p26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Bucles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1" name="Google Shape;261;p26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262" name="Google Shape;262;p26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26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26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6" name="Google Shape;266;p26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7" name="Google Shape;26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0050" y="1909575"/>
            <a:ext cx="5467401" cy="30388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7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For…of</a:t>
            </a:r>
            <a:endParaRPr b="1" sz="2300">
              <a:solidFill>
                <a:srgbClr val="22627E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2300">
              <a:solidFill>
                <a:srgbClr val="22627E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Se utiliza para iterar los valores de un array</a:t>
            </a:r>
            <a:br>
              <a:rPr lang="en-US" sz="2000">
                <a:solidFill>
                  <a:srgbClr val="22627E"/>
                </a:solidFill>
              </a:rPr>
            </a:br>
            <a:endParaRPr sz="2000">
              <a:solidFill>
                <a:srgbClr val="22627E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Sintaxis</a:t>
            </a:r>
            <a:endParaRPr b="1" sz="2000">
              <a:solidFill>
                <a:srgbClr val="22627E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for </a:t>
            </a:r>
            <a:endParaRPr b="1" sz="1900"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Valor</a:t>
            </a:r>
            <a:endParaRPr b="1" sz="1900">
              <a:highlight>
                <a:srgbClr val="43434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of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Array</a:t>
            </a:r>
            <a:endParaRPr sz="2000">
              <a:solidFill>
                <a:srgbClr val="22627E"/>
              </a:solidFill>
            </a:endParaRPr>
          </a:p>
          <a:p>
            <a:pPr indent="-355600" lvl="1" marL="914400" rtl="0" algn="l"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Bloque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274" name="Google Shape;274;p27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Bucles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5" name="Google Shape;275;p27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276" name="Google Shape;276;p27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0" name="Google Shape;280;p27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0050" y="2283512"/>
            <a:ext cx="5467401" cy="22909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28"/>
          <p:cNvGrpSpPr/>
          <p:nvPr/>
        </p:nvGrpSpPr>
        <p:grpSpPr>
          <a:xfrm>
            <a:off x="4849767" y="6163521"/>
            <a:ext cx="2355741" cy="307994"/>
            <a:chOff x="270050" y="6325600"/>
            <a:chExt cx="3464325" cy="453600"/>
          </a:xfrm>
        </p:grpSpPr>
        <p:sp>
          <p:nvSpPr>
            <p:cNvPr id="288" name="Google Shape;288;p28"/>
            <p:cNvSpPr/>
            <p:nvPr/>
          </p:nvSpPr>
          <p:spPr>
            <a:xfrm>
              <a:off x="270050" y="6325600"/>
              <a:ext cx="3249556" cy="453600"/>
            </a:xfrm>
            <a:custGeom>
              <a:rect b="b" l="l" r="r" t="t"/>
              <a:pathLst>
                <a:path extrusionOk="0" h="453600" w="3249556">
                  <a:moveTo>
                    <a:pt x="226800" y="0"/>
                  </a:moveTo>
                  <a:lnTo>
                    <a:pt x="3022756" y="0"/>
                  </a:lnTo>
                  <a:cubicBezTo>
                    <a:pt x="3148014" y="0"/>
                    <a:pt x="3249556" y="101542"/>
                    <a:pt x="3249556" y="226800"/>
                  </a:cubicBezTo>
                  <a:lnTo>
                    <a:pt x="3249556" y="226800"/>
                  </a:lnTo>
                  <a:cubicBezTo>
                    <a:pt x="3249556" y="352058"/>
                    <a:pt x="3148014" y="453600"/>
                    <a:pt x="3022756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340084" y="6367687"/>
              <a:ext cx="3132833" cy="364751"/>
            </a:xfrm>
            <a:custGeom>
              <a:rect b="b" l="l" r="r" t="t"/>
              <a:pathLst>
                <a:path extrusionOk="0" h="364751" w="3132833">
                  <a:moveTo>
                    <a:pt x="182376" y="0"/>
                  </a:moveTo>
                  <a:lnTo>
                    <a:pt x="2950458" y="0"/>
                  </a:lnTo>
                  <a:cubicBezTo>
                    <a:pt x="3051181" y="0"/>
                    <a:pt x="3132834" y="81653"/>
                    <a:pt x="3132834" y="182376"/>
                  </a:cubicBezTo>
                  <a:lnTo>
                    <a:pt x="3132833" y="182376"/>
                  </a:lnTo>
                  <a:cubicBezTo>
                    <a:pt x="3132833" y="283099"/>
                    <a:pt x="3051180" y="364752"/>
                    <a:pt x="2950457" y="364752"/>
                  </a:cubicBezTo>
                  <a:lnTo>
                    <a:pt x="182376" y="364751"/>
                  </a:lnTo>
                  <a:cubicBezTo>
                    <a:pt x="81653" y="364751"/>
                    <a:pt x="0" y="283098"/>
                    <a:pt x="0" y="182375"/>
                  </a:cubicBezTo>
                  <a:lnTo>
                    <a:pt x="0" y="182376"/>
                  </a:lnTo>
                  <a:cubicBezTo>
                    <a:pt x="0" y="81653"/>
                    <a:pt x="81653" y="0"/>
                    <a:pt x="1823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>
              <a:noFill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2" name="Google Shape;292;p28"/>
          <p:cNvSpPr txBox="1"/>
          <p:nvPr/>
        </p:nvSpPr>
        <p:spPr>
          <a:xfrm>
            <a:off x="4978462" y="6205287"/>
            <a:ext cx="1993800" cy="23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2175" lIns="62175" spcFirstLastPara="1" rIns="62175" wrap="square" tIns="621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3" name="Google Shape;293;p28"/>
          <p:cNvGrpSpPr/>
          <p:nvPr/>
        </p:nvGrpSpPr>
        <p:grpSpPr>
          <a:xfrm>
            <a:off x="1271525" y="344550"/>
            <a:ext cx="9648724" cy="5666576"/>
            <a:chOff x="3401941" y="1476236"/>
            <a:chExt cx="5331965" cy="3329559"/>
          </a:xfrm>
        </p:grpSpPr>
        <p:pic>
          <p:nvPicPr>
            <p:cNvPr id="294" name="Google Shape;294;p28"/>
            <p:cNvPicPr preferRelativeResize="0"/>
            <p:nvPr/>
          </p:nvPicPr>
          <p:blipFill rotWithShape="1">
            <a:blip r:embed="rId3">
              <a:alphaModFix/>
            </a:blip>
            <a:srcRect b="-2070" l="0" r="0" t="0"/>
            <a:stretch/>
          </p:blipFill>
          <p:spPr>
            <a:xfrm>
              <a:off x="3401941" y="1476236"/>
              <a:ext cx="5331965" cy="332955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5" name="Google Shape;295;p28"/>
            <p:cNvSpPr txBox="1"/>
            <p:nvPr/>
          </p:nvSpPr>
          <p:spPr>
            <a:xfrm>
              <a:off x="4011633" y="2253263"/>
              <a:ext cx="769354" cy="24159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2175" lIns="62175" spcFirstLastPara="1" rIns="62175" wrap="square" tIns="621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AFFFE"/>
                </a:buClr>
                <a:buSzPts val="1300"/>
                <a:buFont typeface="Roboto"/>
                <a:buNone/>
              </a:pPr>
              <a:r>
                <a:rPr b="1" i="0" lang="en-US" sz="1300" u="none" cap="none" strike="noStrike">
                  <a:solidFill>
                    <a:srgbClr val="FAFFFE"/>
                  </a:solidFill>
                  <a:latin typeface="Roboto"/>
                  <a:ea typeface="Roboto"/>
                  <a:cs typeface="Roboto"/>
                  <a:sym typeface="Roboto"/>
                </a:rPr>
                <a:t>USA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6" name="Google Shape;296;p28"/>
            <p:cNvCxnSpPr/>
            <p:nvPr/>
          </p:nvCxnSpPr>
          <p:spPr>
            <a:xfrm rot="10800000">
              <a:off x="6366435" y="2308445"/>
              <a:ext cx="3957" cy="0"/>
            </a:xfrm>
            <a:prstGeom prst="straightConnector1">
              <a:avLst/>
            </a:prstGeom>
            <a:noFill/>
            <a:ln cap="flat" cmpd="sng" w="9525">
              <a:solidFill>
                <a:srgbClr val="6ACBB8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pic>
        <p:nvPicPr>
          <p:cNvPr id="297" name="Google Shape;29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72262" y="6237862"/>
            <a:ext cx="174625" cy="173037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8"/>
          <p:cNvSpPr/>
          <p:nvPr/>
        </p:nvSpPr>
        <p:spPr>
          <a:xfrm>
            <a:off x="6425707" y="2234708"/>
            <a:ext cx="132600" cy="1221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28"/>
          <p:cNvSpPr/>
          <p:nvPr/>
        </p:nvSpPr>
        <p:spPr>
          <a:xfrm>
            <a:off x="3549490" y="371961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0" name="Google Shape;300;p28"/>
          <p:cNvSpPr/>
          <p:nvPr/>
        </p:nvSpPr>
        <p:spPr>
          <a:xfrm>
            <a:off x="2737614" y="256484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28"/>
          <p:cNvSpPr/>
          <p:nvPr/>
        </p:nvSpPr>
        <p:spPr>
          <a:xfrm>
            <a:off x="9632935" y="467684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28"/>
          <p:cNvSpPr/>
          <p:nvPr/>
        </p:nvSpPr>
        <p:spPr>
          <a:xfrm>
            <a:off x="3767137" y="5725482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28"/>
          <p:cNvSpPr/>
          <p:nvPr/>
        </p:nvSpPr>
        <p:spPr>
          <a:xfrm>
            <a:off x="4570721" y="4224037"/>
            <a:ext cx="217500" cy="206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28"/>
          <p:cNvSpPr/>
          <p:nvPr/>
        </p:nvSpPr>
        <p:spPr>
          <a:xfrm>
            <a:off x="2846437" y="2523933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Google Shape;305;p28"/>
          <p:cNvSpPr/>
          <p:nvPr/>
        </p:nvSpPr>
        <p:spPr>
          <a:xfrm>
            <a:off x="3549490" y="3777787"/>
            <a:ext cx="126600" cy="14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6" name="Google Shape;306;p28"/>
          <p:cNvSpPr/>
          <p:nvPr/>
        </p:nvSpPr>
        <p:spPr>
          <a:xfrm>
            <a:off x="3911416" y="3748699"/>
            <a:ext cx="126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28"/>
          <p:cNvSpPr/>
          <p:nvPr/>
        </p:nvSpPr>
        <p:spPr>
          <a:xfrm>
            <a:off x="4504411" y="4162975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8" name="Google Shape;308;p28"/>
          <p:cNvSpPr/>
          <p:nvPr/>
        </p:nvSpPr>
        <p:spPr>
          <a:xfrm>
            <a:off x="4656811" y="4315375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9" name="Google Shape;309;p28"/>
          <p:cNvSpPr/>
          <p:nvPr/>
        </p:nvSpPr>
        <p:spPr>
          <a:xfrm>
            <a:off x="3960441" y="5640192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28"/>
          <p:cNvSpPr/>
          <p:nvPr/>
        </p:nvSpPr>
        <p:spPr>
          <a:xfrm>
            <a:off x="6122576" y="2503780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28"/>
          <p:cNvSpPr/>
          <p:nvPr/>
        </p:nvSpPr>
        <p:spPr>
          <a:xfrm>
            <a:off x="6290459" y="2503780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28"/>
          <p:cNvSpPr/>
          <p:nvPr/>
        </p:nvSpPr>
        <p:spPr>
          <a:xfrm>
            <a:off x="10197650" y="4719172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3" name="Google Shape;313;p28"/>
          <p:cNvSpPr/>
          <p:nvPr/>
        </p:nvSpPr>
        <p:spPr>
          <a:xfrm>
            <a:off x="9566625" y="4780234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28"/>
          <p:cNvSpPr/>
          <p:nvPr/>
        </p:nvSpPr>
        <p:spPr>
          <a:xfrm>
            <a:off x="3209426" y="2951834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28"/>
          <p:cNvSpPr/>
          <p:nvPr/>
        </p:nvSpPr>
        <p:spPr>
          <a:xfrm>
            <a:off x="3521260" y="3128249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28"/>
          <p:cNvSpPr/>
          <p:nvPr/>
        </p:nvSpPr>
        <p:spPr>
          <a:xfrm>
            <a:off x="5697983" y="2564842"/>
            <a:ext cx="282600" cy="266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28"/>
          <p:cNvSpPr/>
          <p:nvPr/>
        </p:nvSpPr>
        <p:spPr>
          <a:xfrm>
            <a:off x="5631673" y="2624381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28"/>
          <p:cNvSpPr/>
          <p:nvPr/>
        </p:nvSpPr>
        <p:spPr>
          <a:xfrm>
            <a:off x="5726212" y="2668234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28"/>
          <p:cNvSpPr/>
          <p:nvPr/>
        </p:nvSpPr>
        <p:spPr>
          <a:xfrm>
            <a:off x="5684751" y="2761787"/>
            <a:ext cx="132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28"/>
          <p:cNvSpPr/>
          <p:nvPr/>
        </p:nvSpPr>
        <p:spPr>
          <a:xfrm>
            <a:off x="5833737" y="2761787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28"/>
          <p:cNvSpPr/>
          <p:nvPr/>
        </p:nvSpPr>
        <p:spPr>
          <a:xfrm>
            <a:off x="3526412" y="4285099"/>
            <a:ext cx="126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28"/>
          <p:cNvSpPr/>
          <p:nvPr/>
        </p:nvSpPr>
        <p:spPr>
          <a:xfrm>
            <a:off x="3933605" y="4468455"/>
            <a:ext cx="126600" cy="122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28"/>
          <p:cNvSpPr/>
          <p:nvPr/>
        </p:nvSpPr>
        <p:spPr>
          <a:xfrm>
            <a:off x="3209426" y="3597488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28"/>
          <p:cNvSpPr/>
          <p:nvPr/>
        </p:nvSpPr>
        <p:spPr>
          <a:xfrm>
            <a:off x="2647451" y="3200399"/>
            <a:ext cx="132600" cy="122100"/>
          </a:xfrm>
          <a:prstGeom prst="ellipse">
            <a:avLst/>
          </a:prstGeom>
          <a:solidFill>
            <a:srgbClr val="B9CCC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28"/>
          <p:cNvSpPr/>
          <p:nvPr/>
        </p:nvSpPr>
        <p:spPr>
          <a:xfrm>
            <a:off x="2933965" y="3327733"/>
            <a:ext cx="137100" cy="144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6" name="Google Shape;326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05850" y="5350400"/>
            <a:ext cx="2424023" cy="658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/>
          <p:nvPr>
            <p:ph type="title"/>
          </p:nvPr>
        </p:nvSpPr>
        <p:spPr>
          <a:xfrm>
            <a:off x="838200" y="282575"/>
            <a:ext cx="7259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Roboto"/>
              <a:buNone/>
            </a:pPr>
            <a:r>
              <a:rPr b="1" i="0" lang="en-US" sz="4400" u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Contenidos</a:t>
            </a:r>
            <a:endParaRPr/>
          </a:p>
        </p:txBody>
      </p:sp>
      <p:sp>
        <p:nvSpPr>
          <p:cNvPr id="98" name="Google Shape;98;p14"/>
          <p:cNvSpPr txBox="1"/>
          <p:nvPr>
            <p:ph idx="1" type="body"/>
          </p:nvPr>
        </p:nvSpPr>
        <p:spPr>
          <a:xfrm>
            <a:off x="838200" y="1852600"/>
            <a:ext cx="73341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Introducción al Control de Flujo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Estructuras Condicionales: </a:t>
            </a: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2400"/>
              <a:t>, </a:t>
            </a: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sz="2400"/>
              <a:t>, </a:t>
            </a: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else if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Operador Ternario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Switch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Bucles en JavaScript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do...while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for...in</a:t>
            </a:r>
            <a:endParaRPr sz="2400"/>
          </a:p>
          <a:p>
            <a:pPr indent="-3810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for...of</a:t>
            </a:r>
            <a:endParaRPr sz="240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508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t/>
            </a:r>
            <a:endParaRPr b="0" i="0" sz="2800" u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3">
            <a:alphaModFix/>
          </a:blip>
          <a:srcRect b="0" l="14527" r="0" t="0"/>
          <a:stretch/>
        </p:blipFill>
        <p:spPr>
          <a:xfrm>
            <a:off x="8275312" y="0"/>
            <a:ext cx="39155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14"/>
          <p:cNvGrpSpPr/>
          <p:nvPr/>
        </p:nvGrpSpPr>
        <p:grpSpPr>
          <a:xfrm>
            <a:off x="8501066" y="6094181"/>
            <a:ext cx="3463979" cy="454008"/>
            <a:chOff x="270050" y="6325600"/>
            <a:chExt cx="3464325" cy="453600"/>
          </a:xfrm>
        </p:grpSpPr>
        <p:sp>
          <p:nvSpPr>
            <p:cNvPr id="101" name="Google Shape;101;p14"/>
            <p:cNvSpPr/>
            <p:nvPr/>
          </p:nvSpPr>
          <p:spPr>
            <a:xfrm>
              <a:off x="270050" y="6325600"/>
              <a:ext cx="3249987" cy="453600"/>
            </a:xfrm>
            <a:custGeom>
              <a:rect b="b" l="l" r="r" t="t"/>
              <a:pathLst>
                <a:path extrusionOk="0" h="453600" w="3249987">
                  <a:moveTo>
                    <a:pt x="226800" y="0"/>
                  </a:moveTo>
                  <a:lnTo>
                    <a:pt x="3023187" y="0"/>
                  </a:lnTo>
                  <a:cubicBezTo>
                    <a:pt x="3148445" y="0"/>
                    <a:pt x="3249987" y="101542"/>
                    <a:pt x="3249987" y="226800"/>
                  </a:cubicBezTo>
                  <a:lnTo>
                    <a:pt x="3249987" y="226800"/>
                  </a:lnTo>
                  <a:cubicBezTo>
                    <a:pt x="3249987" y="352058"/>
                    <a:pt x="3148445" y="453600"/>
                    <a:pt x="3023187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338320" y="6366836"/>
              <a:ext cx="3134087" cy="366369"/>
            </a:xfrm>
            <a:custGeom>
              <a:rect b="b" l="l" r="r" t="t"/>
              <a:pathLst>
                <a:path extrusionOk="0" h="366369" w="3134087">
                  <a:moveTo>
                    <a:pt x="183185" y="0"/>
                  </a:moveTo>
                  <a:lnTo>
                    <a:pt x="2950903" y="0"/>
                  </a:lnTo>
                  <a:cubicBezTo>
                    <a:pt x="3052073" y="0"/>
                    <a:pt x="3134088" y="82015"/>
                    <a:pt x="3134088" y="183185"/>
                  </a:cubicBezTo>
                  <a:lnTo>
                    <a:pt x="3134087" y="183185"/>
                  </a:lnTo>
                  <a:cubicBezTo>
                    <a:pt x="3134087" y="284355"/>
                    <a:pt x="3052072" y="366370"/>
                    <a:pt x="2950902" y="366370"/>
                  </a:cubicBezTo>
                  <a:lnTo>
                    <a:pt x="183185" y="366369"/>
                  </a:lnTo>
                  <a:cubicBezTo>
                    <a:pt x="82015" y="366369"/>
                    <a:pt x="0" y="284354"/>
                    <a:pt x="0" y="183184"/>
                  </a:cubicBezTo>
                  <a:lnTo>
                    <a:pt x="0" y="183185"/>
                  </a:lnTo>
                  <a:cubicBezTo>
                    <a:pt x="0" y="82015"/>
                    <a:pt x="82015" y="0"/>
                    <a:pt x="183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14"/>
          <p:cNvSpPr txBox="1"/>
          <p:nvPr/>
        </p:nvSpPr>
        <p:spPr>
          <a:xfrm>
            <a:off x="8658225" y="6146800"/>
            <a:ext cx="29322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800"/>
              <a:buFont typeface="Roboto"/>
              <a:buNone/>
            </a:pPr>
            <a:r>
              <a:rPr b="1" i="0" lang="en-US" sz="1800" u="none" cap="none" strike="noStrike">
                <a:solidFill>
                  <a:srgbClr val="323232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22087" y="6203950"/>
            <a:ext cx="255587" cy="255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5"/>
          <p:cNvGrpSpPr/>
          <p:nvPr/>
        </p:nvGrpSpPr>
        <p:grpSpPr>
          <a:xfrm>
            <a:off x="2178127" y="2865504"/>
            <a:ext cx="7364281" cy="1146201"/>
            <a:chOff x="2990101" y="2717970"/>
            <a:chExt cx="6251512" cy="1144942"/>
          </a:xfrm>
        </p:grpSpPr>
        <p:sp>
          <p:nvSpPr>
            <p:cNvPr id="112" name="Google Shape;112;p15"/>
            <p:cNvSpPr/>
            <p:nvPr/>
          </p:nvSpPr>
          <p:spPr>
            <a:xfrm>
              <a:off x="2990101" y="2717970"/>
              <a:ext cx="6251512" cy="1144942"/>
            </a:xfrm>
            <a:custGeom>
              <a:rect b="b" l="l" r="r" t="t"/>
              <a:pathLst>
                <a:path extrusionOk="0" h="1144942" w="6251512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3113925" y="2822632"/>
              <a:ext cx="6034026" cy="924516"/>
            </a:xfrm>
            <a:custGeom>
              <a:rect b="b" l="l" r="r" t="t"/>
              <a:pathLst>
                <a:path extrusionOk="0" h="924516" w="6034026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" name="Google Shape;114;p15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b="1" lang="en-US" sz="2800">
                <a:solidFill>
                  <a:srgbClr val="FFFFFF"/>
                </a:solidFill>
              </a:rPr>
              <a:t>Control de flujo</a:t>
            </a:r>
            <a:endParaRPr/>
          </a:p>
        </p:txBody>
      </p:sp>
      <p:sp>
        <p:nvSpPr>
          <p:cNvPr id="116" name="Google Shape;116;p15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671500" y="1414450"/>
            <a:ext cx="57483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22627E"/>
                </a:solidFill>
              </a:rPr>
              <a:t>Nos permite ejecutar condicionalmente o repetir partes del código, modificando el flujo “natural” de JavaScript.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124" name="Google Shape;124;p16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Introducción al control de flujo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" name="Google Shape;125;p16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126" name="Google Shape;126;p16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16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7126350" y="900100"/>
            <a:ext cx="4419600" cy="505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7"/>
          <p:cNvGrpSpPr/>
          <p:nvPr/>
        </p:nvGrpSpPr>
        <p:grpSpPr>
          <a:xfrm>
            <a:off x="2178127" y="2865505"/>
            <a:ext cx="7364281" cy="1146201"/>
            <a:chOff x="2990101" y="2717970"/>
            <a:chExt cx="6251512" cy="1144942"/>
          </a:xfrm>
        </p:grpSpPr>
        <p:sp>
          <p:nvSpPr>
            <p:cNvPr id="138" name="Google Shape;138;p17"/>
            <p:cNvSpPr/>
            <p:nvPr/>
          </p:nvSpPr>
          <p:spPr>
            <a:xfrm>
              <a:off x="2990101" y="2717970"/>
              <a:ext cx="6251512" cy="1144942"/>
            </a:xfrm>
            <a:custGeom>
              <a:rect b="b" l="l" r="r" t="t"/>
              <a:pathLst>
                <a:path extrusionOk="0" h="1144942" w="6251512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3113925" y="2822632"/>
              <a:ext cx="6034026" cy="924516"/>
            </a:xfrm>
            <a:custGeom>
              <a:rect b="b" l="l" r="r" t="t"/>
              <a:pathLst>
                <a:path extrusionOk="0" h="924516" w="6034026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0" name="Google Shape;140;p17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7"/>
          <p:cNvSpPr txBox="1"/>
          <p:nvPr>
            <p:ph idx="1" type="body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b="1" lang="en-US" sz="2800">
                <a:solidFill>
                  <a:srgbClr val="FFFFFF"/>
                </a:solidFill>
              </a:rPr>
              <a:t>Condicionales</a:t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idx="1" type="body"/>
          </p:nvPr>
        </p:nvSpPr>
        <p:spPr>
          <a:xfrm>
            <a:off x="628725" y="1388775"/>
            <a:ext cx="59829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If, Else, Else if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Permiten ejecutar bloques de código en base a condiciones.</a:t>
            </a:r>
            <a:endParaRPr sz="2000">
              <a:solidFill>
                <a:srgbClr val="22627E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-US" sz="2000">
                <a:solidFill>
                  <a:srgbClr val="22627E"/>
                </a:solidFill>
              </a:rPr>
              <a:t>: Ejecuta código si la condición es verdadera.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en-US" sz="2000">
                <a:solidFill>
                  <a:srgbClr val="22627E"/>
                </a:solidFill>
              </a:rPr>
              <a:t>: Alternativa si la condición es falsa.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1900">
                <a:highlight>
                  <a:srgbClr val="434343"/>
                </a:highlight>
                <a:latin typeface="Courier New"/>
                <a:ea typeface="Courier New"/>
                <a:cs typeface="Courier New"/>
                <a:sym typeface="Courier New"/>
              </a:rPr>
              <a:t>else if</a:t>
            </a:r>
            <a:r>
              <a:rPr lang="en-US" sz="2000">
                <a:solidFill>
                  <a:srgbClr val="22627E"/>
                </a:solidFill>
              </a:rPr>
              <a:t>: Múltiples condiciones.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150" name="Google Shape;150;p18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Condicionales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" name="Google Shape;151;p18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152" name="Google Shape;152;p18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6" name="Google Shape;156;p18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</a:t>
            </a: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" name="Google Shape;15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1875" y="1488150"/>
            <a:ext cx="5275575" cy="3881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idx="1" type="body"/>
          </p:nvPr>
        </p:nvSpPr>
        <p:spPr>
          <a:xfrm>
            <a:off x="628725" y="1388775"/>
            <a:ext cx="59829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Operador Ternacio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Alternativa concisa a los condicionales</a:t>
            </a:r>
            <a:endParaRPr sz="2000">
              <a:solidFill>
                <a:srgbClr val="22627E"/>
              </a:solidFill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condicion</a:t>
            </a:r>
            <a:r>
              <a:rPr lang="en-US" sz="2000">
                <a:solidFill>
                  <a:srgbClr val="22627E"/>
                </a:solidFill>
              </a:rPr>
              <a:t>: evalua a true o false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expresión para true</a:t>
            </a:r>
            <a:r>
              <a:rPr lang="en-US" sz="2000">
                <a:solidFill>
                  <a:srgbClr val="22627E"/>
                </a:solidFill>
              </a:rPr>
              <a:t>: se ejecuta si la </a:t>
            </a:r>
            <a:r>
              <a:rPr lang="en-US" sz="2000">
                <a:solidFill>
                  <a:srgbClr val="22627E"/>
                </a:solidFill>
              </a:rPr>
              <a:t>condición</a:t>
            </a:r>
            <a:r>
              <a:rPr lang="en-US" sz="2000">
                <a:solidFill>
                  <a:srgbClr val="22627E"/>
                </a:solidFill>
              </a:rPr>
              <a:t> es true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b="1" lang="en-US" sz="2000">
                <a:solidFill>
                  <a:srgbClr val="22627E"/>
                </a:solidFill>
              </a:rPr>
              <a:t>expresion para false</a:t>
            </a:r>
            <a:r>
              <a:rPr lang="en-US" sz="2000">
                <a:solidFill>
                  <a:srgbClr val="22627E"/>
                </a:solidFill>
              </a:rPr>
              <a:t>: se ejecuta cuando la </a:t>
            </a:r>
            <a:r>
              <a:rPr lang="en-US" sz="2000">
                <a:solidFill>
                  <a:srgbClr val="22627E"/>
                </a:solidFill>
              </a:rPr>
              <a:t>condición</a:t>
            </a:r>
            <a:r>
              <a:rPr lang="en-US" sz="2000">
                <a:solidFill>
                  <a:srgbClr val="22627E"/>
                </a:solidFill>
              </a:rPr>
              <a:t> </a:t>
            </a:r>
            <a:r>
              <a:rPr lang="en-US" sz="2000">
                <a:solidFill>
                  <a:srgbClr val="22627E"/>
                </a:solidFill>
              </a:rPr>
              <a:t>evalúa</a:t>
            </a:r>
            <a:r>
              <a:rPr lang="en-US" sz="2000">
                <a:solidFill>
                  <a:srgbClr val="22627E"/>
                </a:solidFill>
              </a:rPr>
              <a:t> a false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Condicionales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" name="Google Shape;165;p19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166" name="Google Shape;166;p19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0" name="Google Shape;170;p19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7750" y="2238375"/>
            <a:ext cx="506730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628725" y="1388775"/>
            <a:ext cx="5982900" cy="43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b="1" lang="en-US" sz="2300">
                <a:solidFill>
                  <a:srgbClr val="22627E"/>
                </a:solidFill>
              </a:rPr>
              <a:t>Switch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Ejecuta bloques de código en función del valor de una expresión.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Se utiliza cuando conocemos los posibles valores y necesitamos manejarlos de forma distinta</a:t>
            </a:r>
            <a:endParaRPr sz="2000">
              <a:solidFill>
                <a:srgbClr val="22627E"/>
              </a:solidFill>
            </a:endParaRPr>
          </a:p>
          <a:p>
            <a:pPr indent="-2159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2627E"/>
              </a:buClr>
              <a:buSzPts val="2000"/>
              <a:buChar char="•"/>
            </a:pPr>
            <a:r>
              <a:rPr lang="en-US" sz="2000">
                <a:solidFill>
                  <a:srgbClr val="22627E"/>
                </a:solidFill>
              </a:rPr>
              <a:t>Debemos vigilar el fall-trough</a:t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22627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200">
              <a:solidFill>
                <a:srgbClr val="22627E"/>
              </a:solidFill>
            </a:endParaRPr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2800" u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endParaRPr/>
          </a:p>
        </p:txBody>
      </p:sp>
      <p:sp>
        <p:nvSpPr>
          <p:cNvPr id="178" name="Google Shape;178;p20"/>
          <p:cNvSpPr txBox="1"/>
          <p:nvPr/>
        </p:nvSpPr>
        <p:spPr>
          <a:xfrm>
            <a:off x="0" y="307975"/>
            <a:ext cx="6654300" cy="693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15B"/>
              </a:buClr>
              <a:buSzPts val="2400"/>
              <a:buFont typeface="Roboto"/>
              <a:buNone/>
            </a:pPr>
            <a:r>
              <a:rPr b="1" lang="en-US" sz="2700">
                <a:solidFill>
                  <a:srgbClr val="01415B"/>
                </a:solidFill>
                <a:latin typeface="Roboto"/>
                <a:ea typeface="Roboto"/>
                <a:cs typeface="Roboto"/>
                <a:sym typeface="Roboto"/>
              </a:rPr>
              <a:t>Condicionales</a:t>
            </a:r>
            <a:endParaRPr b="0" i="0" sz="2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9" name="Google Shape;179;p20"/>
          <p:cNvGrpSpPr/>
          <p:nvPr/>
        </p:nvGrpSpPr>
        <p:grpSpPr>
          <a:xfrm>
            <a:off x="9393242" y="6129638"/>
            <a:ext cx="2471796" cy="338159"/>
            <a:chOff x="270050" y="6325600"/>
            <a:chExt cx="3464325" cy="453600"/>
          </a:xfrm>
        </p:grpSpPr>
        <p:sp>
          <p:nvSpPr>
            <p:cNvPr id="180" name="Google Shape;180;p20"/>
            <p:cNvSpPr/>
            <p:nvPr/>
          </p:nvSpPr>
          <p:spPr>
            <a:xfrm>
              <a:off x="270050" y="6325600"/>
              <a:ext cx="3250725" cy="453600"/>
            </a:xfrm>
            <a:custGeom>
              <a:rect b="b" l="l" r="r" t="t"/>
              <a:pathLst>
                <a:path extrusionOk="0" h="453600" w="3250725">
                  <a:moveTo>
                    <a:pt x="226800" y="0"/>
                  </a:moveTo>
                  <a:lnTo>
                    <a:pt x="3023925" y="0"/>
                  </a:lnTo>
                  <a:cubicBezTo>
                    <a:pt x="3149183" y="0"/>
                    <a:pt x="3250725" y="101542"/>
                    <a:pt x="3250725" y="226800"/>
                  </a:cubicBezTo>
                  <a:lnTo>
                    <a:pt x="3250725" y="226800"/>
                  </a:lnTo>
                  <a:cubicBezTo>
                    <a:pt x="3250725" y="352058"/>
                    <a:pt x="3149183" y="453600"/>
                    <a:pt x="3023925" y="453600"/>
                  </a:cubicBezTo>
                  <a:lnTo>
                    <a:pt x="226800" y="453600"/>
                  </a:lnTo>
                  <a:cubicBezTo>
                    <a:pt x="101542" y="453600"/>
                    <a:pt x="0" y="352058"/>
                    <a:pt x="0" y="226800"/>
                  </a:cubicBezTo>
                  <a:lnTo>
                    <a:pt x="0" y="226800"/>
                  </a:lnTo>
                  <a:cubicBezTo>
                    <a:pt x="0" y="101542"/>
                    <a:pt x="101542" y="0"/>
                    <a:pt x="2268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0"/>
            <p:cNvSpPr/>
            <p:nvPr/>
          </p:nvSpPr>
          <p:spPr>
            <a:xfrm>
              <a:off x="339024" y="6366061"/>
              <a:ext cx="3132801" cy="366288"/>
            </a:xfrm>
            <a:custGeom>
              <a:rect b="b" l="l" r="r" t="t"/>
              <a:pathLst>
                <a:path extrusionOk="0" h="366288" w="3132801">
                  <a:moveTo>
                    <a:pt x="183144" y="0"/>
                  </a:moveTo>
                  <a:lnTo>
                    <a:pt x="2949657" y="0"/>
                  </a:lnTo>
                  <a:cubicBezTo>
                    <a:pt x="3050805" y="0"/>
                    <a:pt x="3132801" y="81996"/>
                    <a:pt x="3132801" y="183144"/>
                  </a:cubicBezTo>
                  <a:lnTo>
                    <a:pt x="3132801" y="183144"/>
                  </a:lnTo>
                  <a:cubicBezTo>
                    <a:pt x="3132801" y="284292"/>
                    <a:pt x="3050805" y="366288"/>
                    <a:pt x="2949657" y="366288"/>
                  </a:cubicBezTo>
                  <a:lnTo>
                    <a:pt x="183144" y="366288"/>
                  </a:lnTo>
                  <a:cubicBezTo>
                    <a:pt x="81996" y="366288"/>
                    <a:pt x="0" y="284292"/>
                    <a:pt x="0" y="183144"/>
                  </a:cubicBezTo>
                  <a:lnTo>
                    <a:pt x="0" y="183144"/>
                  </a:lnTo>
                  <a:cubicBezTo>
                    <a:pt x="0" y="81996"/>
                    <a:pt x="81996" y="0"/>
                    <a:pt x="183144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3293975" y="6334125"/>
              <a:ext cx="440400" cy="440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3331025" y="6371175"/>
              <a:ext cx="366300" cy="366300"/>
            </a:xfrm>
            <a:prstGeom prst="ellipse">
              <a:avLst/>
            </a:prstGeom>
            <a:solidFill>
              <a:srgbClr val="3298B3"/>
            </a:solidFill>
            <a:ln cap="flat" cmpd="sng" w="9525">
              <a:solidFill>
                <a:srgbClr val="3298B3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4" name="Google Shape;184;p20"/>
          <p:cNvSpPr txBox="1"/>
          <p:nvPr/>
        </p:nvSpPr>
        <p:spPr>
          <a:xfrm>
            <a:off x="9085262" y="6178550"/>
            <a:ext cx="2932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627E"/>
              </a:buClr>
              <a:buSzPts val="1200"/>
              <a:buFont typeface="Roboto"/>
              <a:buNone/>
            </a:pPr>
            <a:r>
              <a:rPr b="1" i="0" lang="en-US" sz="1200" u="none" cap="none" strike="noStrike">
                <a:solidFill>
                  <a:srgbClr val="22627E"/>
                </a:solidFill>
                <a:latin typeface="Roboto"/>
                <a:ea typeface="Roboto"/>
                <a:cs typeface="Roboto"/>
                <a:sym typeface="Roboto"/>
              </a:rPr>
              <a:t>www.ebiseducation.com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82400" y="6169025"/>
            <a:ext cx="255587" cy="25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1875" y="1464837"/>
            <a:ext cx="5275576" cy="39283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415B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21"/>
          <p:cNvGrpSpPr/>
          <p:nvPr/>
        </p:nvGrpSpPr>
        <p:grpSpPr>
          <a:xfrm>
            <a:off x="2178127" y="2865505"/>
            <a:ext cx="7364281" cy="1146201"/>
            <a:chOff x="2990101" y="2717970"/>
            <a:chExt cx="6251512" cy="1144942"/>
          </a:xfrm>
        </p:grpSpPr>
        <p:sp>
          <p:nvSpPr>
            <p:cNvPr id="192" name="Google Shape;192;p21"/>
            <p:cNvSpPr/>
            <p:nvPr/>
          </p:nvSpPr>
          <p:spPr>
            <a:xfrm>
              <a:off x="2990101" y="2717970"/>
              <a:ext cx="6251512" cy="1144942"/>
            </a:xfrm>
            <a:custGeom>
              <a:rect b="b" l="l" r="r" t="t"/>
              <a:pathLst>
                <a:path extrusionOk="0" h="1144942" w="6251512">
                  <a:moveTo>
                    <a:pt x="572471" y="0"/>
                  </a:moveTo>
                  <a:lnTo>
                    <a:pt x="5679041" y="0"/>
                  </a:lnTo>
                  <a:cubicBezTo>
                    <a:pt x="5995208" y="0"/>
                    <a:pt x="6251512" y="256304"/>
                    <a:pt x="6251512" y="572471"/>
                  </a:cubicBezTo>
                  <a:lnTo>
                    <a:pt x="6251512" y="572471"/>
                  </a:lnTo>
                  <a:cubicBezTo>
                    <a:pt x="6251512" y="888638"/>
                    <a:pt x="5995208" y="1144942"/>
                    <a:pt x="5679041" y="1144942"/>
                  </a:cubicBezTo>
                  <a:lnTo>
                    <a:pt x="572471" y="1144942"/>
                  </a:lnTo>
                  <a:cubicBezTo>
                    <a:pt x="256304" y="1144942"/>
                    <a:pt x="0" y="888638"/>
                    <a:pt x="0" y="572471"/>
                  </a:cubicBezTo>
                  <a:lnTo>
                    <a:pt x="0" y="572471"/>
                  </a:lnTo>
                  <a:cubicBezTo>
                    <a:pt x="0" y="256304"/>
                    <a:pt x="256304" y="0"/>
                    <a:pt x="5724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298B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3113925" y="2822632"/>
              <a:ext cx="6034026" cy="924516"/>
            </a:xfrm>
            <a:custGeom>
              <a:rect b="b" l="l" r="r" t="t"/>
              <a:pathLst>
                <a:path extrusionOk="0" h="924516" w="6034026">
                  <a:moveTo>
                    <a:pt x="462258" y="0"/>
                  </a:moveTo>
                  <a:lnTo>
                    <a:pt x="5571768" y="0"/>
                  </a:lnTo>
                  <a:cubicBezTo>
                    <a:pt x="5827066" y="0"/>
                    <a:pt x="6034026" y="206960"/>
                    <a:pt x="6034026" y="462258"/>
                  </a:cubicBezTo>
                  <a:lnTo>
                    <a:pt x="6034026" y="462258"/>
                  </a:lnTo>
                  <a:cubicBezTo>
                    <a:pt x="6034026" y="717556"/>
                    <a:pt x="5827066" y="924516"/>
                    <a:pt x="5571768" y="924516"/>
                  </a:cubicBezTo>
                  <a:lnTo>
                    <a:pt x="462258" y="924516"/>
                  </a:lnTo>
                  <a:cubicBezTo>
                    <a:pt x="206960" y="924516"/>
                    <a:pt x="0" y="717556"/>
                    <a:pt x="0" y="462258"/>
                  </a:cubicBezTo>
                  <a:lnTo>
                    <a:pt x="0" y="462258"/>
                  </a:lnTo>
                  <a:cubicBezTo>
                    <a:pt x="0" y="206960"/>
                    <a:pt x="206960" y="0"/>
                    <a:pt x="462258" y="0"/>
                  </a:cubicBezTo>
                  <a:close/>
                </a:path>
              </a:pathLst>
            </a:custGeom>
            <a:solidFill>
              <a:srgbClr val="3298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4" name="Google Shape;194;p21"/>
          <p:cNvSpPr/>
          <p:nvPr/>
        </p:nvSpPr>
        <p:spPr>
          <a:xfrm>
            <a:off x="8281900" y="2571750"/>
            <a:ext cx="1731900" cy="1714500"/>
          </a:xfrm>
          <a:prstGeom prst="ellipse">
            <a:avLst/>
          </a:prstGeom>
          <a:solidFill>
            <a:srgbClr val="0141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1"/>
          <p:cNvSpPr txBox="1"/>
          <p:nvPr>
            <p:ph idx="1" type="body"/>
          </p:nvPr>
        </p:nvSpPr>
        <p:spPr>
          <a:xfrm>
            <a:off x="3798800" y="3132137"/>
            <a:ext cx="506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</a:pPr>
            <a:r>
              <a:rPr b="1" lang="en-US" sz="2800">
                <a:solidFill>
                  <a:srgbClr val="FFFFFF"/>
                </a:solidFill>
              </a:rPr>
              <a:t>Bucles</a:t>
            </a:r>
            <a:endParaRPr/>
          </a:p>
        </p:txBody>
      </p:sp>
      <p:sp>
        <p:nvSpPr>
          <p:cNvPr id="196" name="Google Shape;196;p21"/>
          <p:cNvSpPr/>
          <p:nvPr/>
        </p:nvSpPr>
        <p:spPr>
          <a:xfrm>
            <a:off x="8402550" y="2703512"/>
            <a:ext cx="1492200" cy="1390800"/>
          </a:xfrm>
          <a:prstGeom prst="ellipse">
            <a:avLst/>
          </a:prstGeom>
          <a:solidFill>
            <a:srgbClr val="3298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26413" y="3057525"/>
            <a:ext cx="74295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776380" y="5693900"/>
            <a:ext cx="2736620" cy="742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Custom 3">
      <a:dk1>
        <a:srgbClr val="01415B"/>
      </a:dk1>
      <a:lt1>
        <a:srgbClr val="FFFFFF"/>
      </a:lt1>
      <a:dk2>
        <a:srgbClr val="3298B3"/>
      </a:dk2>
      <a:lt2>
        <a:srgbClr val="D3DFE1"/>
      </a:lt2>
      <a:accent1>
        <a:srgbClr val="01415B"/>
      </a:accent1>
      <a:accent2>
        <a:srgbClr val="3298B3"/>
      </a:accent2>
      <a:accent3>
        <a:srgbClr val="6ACBB8"/>
      </a:accent3>
      <a:accent4>
        <a:srgbClr val="D3DFE1"/>
      </a:accent4>
      <a:accent5>
        <a:srgbClr val="FAFFFF"/>
      </a:accent5>
      <a:accent6>
        <a:srgbClr val="FAFFFF"/>
      </a:accent6>
      <a:hlink>
        <a:srgbClr val="6ACBB8"/>
      </a:hlink>
      <a:folHlink>
        <a:srgbClr val="D3DF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